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85" r:id="rId3"/>
    <p:sldId id="313" r:id="rId4"/>
    <p:sldId id="331" r:id="rId5"/>
    <p:sldId id="312" r:id="rId6"/>
    <p:sldId id="332" r:id="rId7"/>
    <p:sldId id="333" r:id="rId8"/>
    <p:sldId id="283" r:id="rId9"/>
    <p:sldId id="334" r:id="rId10"/>
    <p:sldId id="328" r:id="rId11"/>
    <p:sldId id="319" r:id="rId12"/>
    <p:sldId id="327" r:id="rId13"/>
    <p:sldId id="339" r:id="rId14"/>
    <p:sldId id="325" r:id="rId15"/>
    <p:sldId id="335" r:id="rId16"/>
    <p:sldId id="336" r:id="rId17"/>
    <p:sldId id="330" r:id="rId18"/>
    <p:sldId id="338" r:id="rId19"/>
    <p:sldId id="318" r:id="rId20"/>
    <p:sldId id="284" r:id="rId21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3"/>
      <p:bold r:id="rId24"/>
      <p:italic r:id="rId25"/>
      <p:boldItalic r:id="rId26"/>
    </p:embeddedFont>
    <p:embeddedFont>
      <p:font typeface="Barlow Semi Condensed Light" panose="00000406000000000000" pitchFamily="2" charset="0"/>
      <p:regular r:id="rId27"/>
      <p:bold r:id="rId28"/>
      <p:italic r:id="rId29"/>
      <p:boldItalic r:id="rId30"/>
    </p:embeddedFont>
    <p:embeddedFont>
      <p:font typeface="Barlow Semi Condensed Medium" panose="00000606000000000000" pitchFamily="2" charset="0"/>
      <p:regular r:id="rId31"/>
      <p:bold r:id="rId32"/>
      <p:italic r:id="rId33"/>
      <p:boldItalic r:id="rId34"/>
    </p:embeddedFont>
    <p:embeddedFont>
      <p:font typeface="Fjalla One" panose="020B0604020202020204" charset="0"/>
      <p:regular r:id="rId35"/>
    </p:embeddedFont>
    <p:embeddedFont>
      <p:font typeface="Playfair Display" panose="00000500000000000000" pitchFamily="2" charset="0"/>
      <p:regular r:id="rId36"/>
      <p:bold r:id="rId37"/>
      <p:italic r:id="rId38"/>
      <p:bold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C6FC"/>
    <a:srgbClr val="506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9" autoAdjust="0"/>
    <p:restoredTop sz="93692" autoAdjust="0"/>
  </p:normalViewPr>
  <p:slideViewPr>
    <p:cSldViewPr snapToGrid="0">
      <p:cViewPr varScale="1">
        <p:scale>
          <a:sx n="89" d="100"/>
          <a:sy n="89" d="100"/>
        </p:scale>
        <p:origin x="1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40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02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HENRI PRECISA MANDAR A ATUALIZADA</a:t>
            </a:r>
          </a:p>
        </p:txBody>
      </p:sp>
    </p:spTree>
    <p:extLst>
      <p:ext uri="{BB962C8B-B14F-4D97-AF65-F5344CB8AC3E}">
        <p14:creationId xmlns:p14="http://schemas.microsoft.com/office/powerpoint/2010/main" val="370216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599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72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53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4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jpe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1757977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340304" y="247010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>
                <a:schemeClr val="dk2"/>
              </a:buClr>
              <a:buSzPts val="5200"/>
            </a:pP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GRUPO</a:t>
            </a: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04 – 2 ADS A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MÉTRICAS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3A92FF6D-4719-4999-882F-5CFB1728F306}"/>
              </a:ext>
            </a:extLst>
          </p:cNvPr>
          <p:cNvGrpSpPr/>
          <p:nvPr/>
        </p:nvGrpSpPr>
        <p:grpSpPr>
          <a:xfrm>
            <a:off x="3742660" y="1102710"/>
            <a:ext cx="1562986" cy="2058327"/>
            <a:chOff x="3742660" y="1102710"/>
            <a:chExt cx="1562986" cy="2058327"/>
          </a:xfrm>
        </p:grpSpPr>
        <p:pic>
          <p:nvPicPr>
            <p:cNvPr id="8" name="Imagem 7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99723C42-1EFD-422C-9025-4770DE60D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20" b="5900"/>
            <a:stretch/>
          </p:blipFill>
          <p:spPr>
            <a:xfrm>
              <a:off x="3742660" y="1102710"/>
              <a:ext cx="1562986" cy="1568305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62351C4-80D3-4EC5-A5F4-B47660A3BAC6}"/>
                </a:ext>
              </a:extLst>
            </p:cNvPr>
            <p:cNvSpPr txBox="1"/>
            <p:nvPr/>
          </p:nvSpPr>
          <p:spPr>
            <a:xfrm>
              <a:off x="3902501" y="2760927"/>
              <a:ext cx="1338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80%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666A3B4-AE02-4F07-94C5-A874FBDABB67}"/>
              </a:ext>
            </a:extLst>
          </p:cNvPr>
          <p:cNvGrpSpPr/>
          <p:nvPr/>
        </p:nvGrpSpPr>
        <p:grpSpPr>
          <a:xfrm>
            <a:off x="1194697" y="1318021"/>
            <a:ext cx="1338997" cy="1843017"/>
            <a:chOff x="1194697" y="1318021"/>
            <a:chExt cx="1338997" cy="1843017"/>
          </a:xfrm>
        </p:grpSpPr>
        <p:pic>
          <p:nvPicPr>
            <p:cNvPr id="2056" name="Picture 8" descr="Glifos De ícones De Disco Rígido Ou Ilustração Vector De Estilo Sólido,  Abstract, Acessórios, Arte Imagem PNG e Vetor Para Download Gratuito">
              <a:extLst>
                <a:ext uri="{FF2B5EF4-FFF2-40B4-BE49-F238E27FC236}">
                  <a16:creationId xmlns:a16="http://schemas.microsoft.com/office/drawing/2014/main" id="{51A06843-586E-4976-AEB1-8F900D8ED5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5" t="28941" r="32222" b="25788"/>
            <a:stretch/>
          </p:blipFill>
          <p:spPr bwMode="auto">
            <a:xfrm>
              <a:off x="1414836" y="1318021"/>
              <a:ext cx="898720" cy="1137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E7D44D5-96E4-450F-90F6-BB02906A5BA2}"/>
                </a:ext>
              </a:extLst>
            </p:cNvPr>
            <p:cNvSpPr txBox="1"/>
            <p:nvPr/>
          </p:nvSpPr>
          <p:spPr>
            <a:xfrm>
              <a:off x="1194697" y="2760928"/>
              <a:ext cx="1338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90%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CEC05C6-E5FB-484F-B0F2-20FCE5884949}"/>
              </a:ext>
            </a:extLst>
          </p:cNvPr>
          <p:cNvGrpSpPr/>
          <p:nvPr/>
        </p:nvGrpSpPr>
        <p:grpSpPr>
          <a:xfrm>
            <a:off x="6734750" y="1318019"/>
            <a:ext cx="1562986" cy="1843018"/>
            <a:chOff x="6734750" y="1318019"/>
            <a:chExt cx="1562986" cy="184301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BB84F6A-0E20-4685-A286-74D0106CDF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1" t="23768" r="14279" b="23147"/>
            <a:stretch/>
          </p:blipFill>
          <p:spPr bwMode="auto">
            <a:xfrm>
              <a:off x="6734750" y="1318019"/>
              <a:ext cx="1562986" cy="1137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39CE79B-C6DC-4764-AAD3-8C931DD41FA3}"/>
                </a:ext>
              </a:extLst>
            </p:cNvPr>
            <p:cNvSpPr txBox="1"/>
            <p:nvPr/>
          </p:nvSpPr>
          <p:spPr>
            <a:xfrm>
              <a:off x="6846744" y="2760927"/>
              <a:ext cx="1338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90%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B4A238E-A433-44CA-801D-01F21E5702DB}"/>
              </a:ext>
            </a:extLst>
          </p:cNvPr>
          <p:cNvGrpSpPr/>
          <p:nvPr/>
        </p:nvGrpSpPr>
        <p:grpSpPr>
          <a:xfrm>
            <a:off x="2741378" y="3792345"/>
            <a:ext cx="3661245" cy="1223424"/>
            <a:chOff x="2741378" y="3792345"/>
            <a:chExt cx="3661245" cy="1223424"/>
          </a:xfrm>
        </p:grpSpPr>
        <p:pic>
          <p:nvPicPr>
            <p:cNvPr id="2058" name="Picture 10" descr="Processos De Manufatura ícone Preto, Sinal Do Vetor No Fundo Isolado  Símbolo Do Conceito Dos Processos De Manufatura Ilustração do Vetor -  Ilustração de sistema, projeto: 133196385">
              <a:extLst>
                <a:ext uri="{FF2B5EF4-FFF2-40B4-BE49-F238E27FC236}">
                  <a16:creationId xmlns:a16="http://schemas.microsoft.com/office/drawing/2014/main" id="{3502FE5D-9A9D-4A60-B4B6-01CACD817B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6" t="20259" r="18786" b="19173"/>
            <a:stretch/>
          </p:blipFill>
          <p:spPr bwMode="auto">
            <a:xfrm>
              <a:off x="3954025" y="3792345"/>
              <a:ext cx="1235950" cy="122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m 11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2E9E63B4-2AC3-47B7-BC96-3E6D22D5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956" r="27487"/>
            <a:stretch/>
          </p:blipFill>
          <p:spPr>
            <a:xfrm rot="2243909" flipV="1">
              <a:off x="5627535" y="3934999"/>
              <a:ext cx="775088" cy="902102"/>
            </a:xfrm>
            <a:prstGeom prst="rect">
              <a:avLst/>
            </a:prstGeom>
          </p:spPr>
        </p:pic>
        <p:pic>
          <p:nvPicPr>
            <p:cNvPr id="24" name="Imagem 2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FB25C130-BE71-42A3-9109-BC0045F62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956" r="27487"/>
            <a:stretch/>
          </p:blipFill>
          <p:spPr>
            <a:xfrm rot="19356091" flipH="1" flipV="1">
              <a:off x="2741378" y="3935000"/>
              <a:ext cx="775088" cy="902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10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2DFC38FB-33B7-4878-AD50-A1667757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32" y="1121501"/>
            <a:ext cx="2364136" cy="2364136"/>
          </a:xfrm>
          <a:prstGeom prst="rect">
            <a:avLst/>
          </a:prstGeom>
        </p:spPr>
      </p:pic>
      <p:sp>
        <p:nvSpPr>
          <p:cNvPr id="8" name="Google Shape;3515;p62">
            <a:extLst>
              <a:ext uri="{FF2B5EF4-FFF2-40B4-BE49-F238E27FC236}">
                <a16:creationId xmlns:a16="http://schemas.microsoft.com/office/drawing/2014/main" id="{B19163AE-A2B8-45FE-A9A7-B93D0E848CCF}"/>
              </a:ext>
            </a:extLst>
          </p:cNvPr>
          <p:cNvSpPr txBox="1">
            <a:spLocks/>
          </p:cNvSpPr>
          <p:nvPr/>
        </p:nvSpPr>
        <p:spPr>
          <a:xfrm>
            <a:off x="2098500" y="3545333"/>
            <a:ext cx="4947000" cy="81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50EB3A23-2C3B-4609-A746-0E14EBBB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82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DEEP DIVE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E722C48-E7C2-457D-AC76-8262FE7A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2591BCE-4354-4E39-B423-6BA3003402BB}"/>
              </a:ext>
            </a:extLst>
          </p:cNvPr>
          <p:cNvSpPr txBox="1">
            <a:spLocks/>
          </p:cNvSpPr>
          <p:nvPr/>
        </p:nvSpPr>
        <p:spPr>
          <a:xfrm>
            <a:off x="917878" y="1551197"/>
            <a:ext cx="2629763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O que é TotemSolutions?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C3379-404C-42E5-9058-672D73EC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39" y="2188578"/>
            <a:ext cx="1632043" cy="162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FCF3F20-2E08-4CAA-B33D-FF7AD3182141}"/>
              </a:ext>
            </a:extLst>
          </p:cNvPr>
          <p:cNvSpPr txBox="1">
            <a:spLocks/>
          </p:cNvSpPr>
          <p:nvPr/>
        </p:nvSpPr>
        <p:spPr>
          <a:xfrm>
            <a:off x="3903028" y="1551197"/>
            <a:ext cx="1473747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Curiosidades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D62B9E-F174-439F-AD29-095B0878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133" y="2263009"/>
            <a:ext cx="1361687" cy="138919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F1C3AD4-D8A8-4414-BE4D-939BF2188FCA}"/>
              </a:ext>
            </a:extLst>
          </p:cNvPr>
          <p:cNvSpPr txBox="1">
            <a:spLocks/>
          </p:cNvSpPr>
          <p:nvPr/>
        </p:nvSpPr>
        <p:spPr>
          <a:xfrm>
            <a:off x="6145093" y="1551197"/>
            <a:ext cx="1803899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Para que serve?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2F5B6D-243F-4070-BBED-8ADD97E3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22" y="2183556"/>
            <a:ext cx="1632043" cy="1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43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DEEP DIVE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E722C48-E7C2-457D-AC76-8262FE7A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9CFE9A6-61EF-4F61-B420-F5F17C1753E4}"/>
              </a:ext>
            </a:extLst>
          </p:cNvPr>
          <p:cNvGrpSpPr/>
          <p:nvPr/>
        </p:nvGrpSpPr>
        <p:grpSpPr>
          <a:xfrm>
            <a:off x="1664043" y="2260081"/>
            <a:ext cx="1876619" cy="1764609"/>
            <a:chOff x="1557697" y="2102753"/>
            <a:chExt cx="1876619" cy="1764609"/>
          </a:xfrm>
        </p:grpSpPr>
        <p:pic>
          <p:nvPicPr>
            <p:cNvPr id="11" name="Picture 10" descr="Processos De Manufatura ícone Preto, Sinal Do Vetor No Fundo Isolado  Símbolo Do Conceito Dos Processos De Manufatura Ilustração do Vetor -  Ilustração de sistema, projeto: 133196385">
              <a:extLst>
                <a:ext uri="{FF2B5EF4-FFF2-40B4-BE49-F238E27FC236}">
                  <a16:creationId xmlns:a16="http://schemas.microsoft.com/office/drawing/2014/main" id="{63385C4F-1190-4400-97D3-1AE2AA27C6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6" t="20259" r="18786" b="19173"/>
            <a:stretch/>
          </p:blipFill>
          <p:spPr bwMode="auto">
            <a:xfrm>
              <a:off x="2604398" y="3123251"/>
              <a:ext cx="751730" cy="74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08769AE-DB72-47A9-94BF-E282CB395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1" t="23768" r="14279" b="23147"/>
            <a:stretch/>
          </p:blipFill>
          <p:spPr bwMode="auto">
            <a:xfrm>
              <a:off x="1557697" y="3138075"/>
              <a:ext cx="950638" cy="69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lifos De ícones De Disco Rígido Ou Ilustração Vector De Estilo Sólido,  Abstract, Acessórios, Arte Imagem PNG e Vetor Para Download Gratuito">
              <a:extLst>
                <a:ext uri="{FF2B5EF4-FFF2-40B4-BE49-F238E27FC236}">
                  <a16:creationId xmlns:a16="http://schemas.microsoft.com/office/drawing/2014/main" id="{770B09AE-6D38-4A3E-AE27-83D952911F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5" t="28941" r="32222" b="25788"/>
            <a:stretch/>
          </p:blipFill>
          <p:spPr bwMode="auto">
            <a:xfrm>
              <a:off x="1791576" y="2225769"/>
              <a:ext cx="546619" cy="69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1D41FA59-355E-4A24-8994-017643AD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220" b="5900"/>
            <a:stretch/>
          </p:blipFill>
          <p:spPr>
            <a:xfrm>
              <a:off x="2483678" y="2102753"/>
              <a:ext cx="950638" cy="953874"/>
            </a:xfrm>
            <a:prstGeom prst="rect">
              <a:avLst/>
            </a:prstGeom>
          </p:spPr>
        </p:pic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4ED2D3DD-E86E-451C-8E1C-8365FBEC7D55}"/>
              </a:ext>
            </a:extLst>
          </p:cNvPr>
          <p:cNvSpPr txBox="1">
            <a:spLocks/>
          </p:cNvSpPr>
          <p:nvPr/>
        </p:nvSpPr>
        <p:spPr>
          <a:xfrm>
            <a:off x="1287472" y="1667382"/>
            <a:ext cx="2629763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O que é TotemSolutions?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935BAD3-706C-4D62-84DE-BE436552DB3E}"/>
              </a:ext>
            </a:extLst>
          </p:cNvPr>
          <p:cNvSpPr txBox="1">
            <a:spLocks/>
          </p:cNvSpPr>
          <p:nvPr/>
        </p:nvSpPr>
        <p:spPr>
          <a:xfrm>
            <a:off x="5432223" y="1544367"/>
            <a:ext cx="1749309" cy="71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Por que usar o TotemSolutions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0D79991-BFC7-449F-86A1-EFEB91154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7731" y="2399393"/>
            <a:ext cx="1698291" cy="16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95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INOVAÇÃO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F4EEE6C-84FB-4D83-98BB-6F235337A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/>
          <a:stretch/>
        </p:blipFill>
        <p:spPr bwMode="auto">
          <a:xfrm>
            <a:off x="1590600" y="1300082"/>
            <a:ext cx="5962650" cy="373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05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INTEGRAÇÃO COM SLACK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863BC30-A493-4CF4-AD91-D927E055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23340" r="3039" b="27063"/>
          <a:stretch/>
        </p:blipFill>
        <p:spPr bwMode="auto">
          <a:xfrm>
            <a:off x="1573616" y="1159241"/>
            <a:ext cx="2660859" cy="15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BDA8B6-2DFB-4B69-BF85-D820C9AF3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41" t="32790" r="8948" b="19080"/>
          <a:stretch/>
        </p:blipFill>
        <p:spPr>
          <a:xfrm>
            <a:off x="3195563" y="3019488"/>
            <a:ext cx="4508205" cy="1233377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9DD3020F-5198-4CB1-8701-0DF6009984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56" r="27487"/>
          <a:stretch/>
        </p:blipFill>
        <p:spPr>
          <a:xfrm rot="19772860">
            <a:off x="4651870" y="1640343"/>
            <a:ext cx="593605" cy="9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34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MAQUINA VIRTUAL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4A56794-C752-4248-B7F7-029ACDFE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35" y="3225573"/>
            <a:ext cx="3751682" cy="12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6BF5679-6466-43B0-A675-C294672F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60" y="1417006"/>
            <a:ext cx="2296480" cy="13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8E7392F-0DA6-4E15-9D86-B3BFCBFF5D21}"/>
              </a:ext>
            </a:extLst>
          </p:cNvPr>
          <p:cNvGrpSpPr/>
          <p:nvPr/>
        </p:nvGrpSpPr>
        <p:grpSpPr>
          <a:xfrm>
            <a:off x="6200857" y="3019647"/>
            <a:ext cx="1688506" cy="1667296"/>
            <a:chOff x="5839348" y="3052993"/>
            <a:chExt cx="1755555" cy="1633950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B7100291-B1D2-4341-A066-8933AEE9B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9348" y="3052993"/>
              <a:ext cx="1633950" cy="1633950"/>
            </a:xfrm>
            <a:prstGeom prst="rect">
              <a:avLst/>
            </a:prstGeom>
          </p:spPr>
        </p:pic>
        <p:sp>
          <p:nvSpPr>
            <p:cNvPr id="14" name="Google Shape;2241;p42">
              <a:extLst>
                <a:ext uri="{FF2B5EF4-FFF2-40B4-BE49-F238E27FC236}">
                  <a16:creationId xmlns:a16="http://schemas.microsoft.com/office/drawing/2014/main" id="{6C1DB6AE-C454-4D10-944D-69BE6464DDB1}"/>
                </a:ext>
              </a:extLst>
            </p:cNvPr>
            <p:cNvSpPr txBox="1">
              <a:spLocks/>
            </p:cNvSpPr>
            <p:nvPr/>
          </p:nvSpPr>
          <p:spPr>
            <a:xfrm>
              <a:off x="6875675" y="4032702"/>
              <a:ext cx="719228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pt-BR" sz="2000" dirty="0">
                  <a:solidFill>
                    <a:srgbClr val="FFFFFF"/>
                  </a:solidFill>
                </a:rPr>
                <a:t>CLI</a:t>
              </a:r>
              <a:endParaRPr lang="pt-BR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258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961729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FERRAMENTA DE GESTÃO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33928F7-10E6-4E07-8747-379CC962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3FB91BF-A7EA-4CDF-BA22-F5940151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58" y="2571750"/>
            <a:ext cx="3247481" cy="12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34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1751371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PARTE DESAFIADORA</a:t>
            </a:r>
          </a:p>
          <a:p>
            <a:r>
              <a:rPr lang="pt-BR" dirty="0"/>
              <a:t>DO PROJETO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33928F7-10E6-4E07-8747-379CC962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1939326" y="1923459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7200" dirty="0"/>
              <a:t>CONCLUSÕES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87B3367F-6651-4480-890D-C4D18CE7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6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291510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05" y="3798946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FF9B61D-6897-4AD5-B3AF-6E8C1A0696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7FD1874-E542-450F-8201-73491996C270}"/>
              </a:ext>
            </a:extLst>
          </p:cNvPr>
          <p:cNvSpPr/>
          <p:nvPr/>
        </p:nvSpPr>
        <p:spPr>
          <a:xfrm>
            <a:off x="2105425" y="3379167"/>
            <a:ext cx="1229734" cy="111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is-infosystem.azurewebsites.net</a:t>
            </a:r>
            <a:endParaRPr lang="pt-BR"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59F4D9B-E11E-4064-A000-2B1ACD5A6646}"/>
              </a:ext>
            </a:extLst>
          </p:cNvPr>
          <p:cNvGrpSpPr/>
          <p:nvPr/>
        </p:nvGrpSpPr>
        <p:grpSpPr>
          <a:xfrm>
            <a:off x="2214624" y="3550204"/>
            <a:ext cx="1656159" cy="715700"/>
            <a:chOff x="2214624" y="3550204"/>
            <a:chExt cx="1656159" cy="71570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866142C6-1924-4FE1-8612-17FF83D7403D}"/>
                </a:ext>
              </a:extLst>
            </p:cNvPr>
            <p:cNvSpPr/>
            <p:nvPr/>
          </p:nvSpPr>
          <p:spPr>
            <a:xfrm>
              <a:off x="2214624" y="3550204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3BF86359-24E1-4BB8-BED5-F2F9A2D6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347" y="3643259"/>
              <a:ext cx="672327" cy="4928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7B167BA0-454F-40A0-9C9C-CA54F98BBE49}"/>
                </a:ext>
              </a:extLst>
            </p:cNvPr>
            <p:cNvSpPr/>
            <p:nvPr/>
          </p:nvSpPr>
          <p:spPr>
            <a:xfrm>
              <a:off x="3124231" y="3550204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8D406A7-E18A-4A66-B8F2-957B9BB2E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733" y="3699152"/>
              <a:ext cx="585716" cy="4392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4AD97D3-14CA-4DF8-9AAA-474576F7573C}"/>
              </a:ext>
            </a:extLst>
          </p:cNvPr>
          <p:cNvGrpSpPr/>
          <p:nvPr/>
        </p:nvGrpSpPr>
        <p:grpSpPr>
          <a:xfrm>
            <a:off x="5243789" y="3550203"/>
            <a:ext cx="1667536" cy="736966"/>
            <a:chOff x="5243789" y="3550203"/>
            <a:chExt cx="1667536" cy="736966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1A3A91DA-39AD-4B22-97C5-F033390ED586}"/>
                </a:ext>
              </a:extLst>
            </p:cNvPr>
            <p:cNvSpPr/>
            <p:nvPr/>
          </p:nvSpPr>
          <p:spPr>
            <a:xfrm>
              <a:off x="5243789" y="3550204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  <a:extLst>
                <a:ext uri="{FF2B5EF4-FFF2-40B4-BE49-F238E27FC236}">
                  <a16:creationId xmlns:a16="http://schemas.microsoft.com/office/drawing/2014/main" id="{E91DDDF9-5EA0-4D86-B580-4588CE9B7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4" b="99556" l="0" r="100000">
                          <a14:foregroundMark x1="53571" y1="20444" x2="54911" y2="20444"/>
                          <a14:foregroundMark x1="51339" y1="23556" x2="55357" y2="23556"/>
                          <a14:foregroundMark x1="45982" y1="24444" x2="46429" y2="23556"/>
                          <a14:foregroundMark x1="55804" y1="17778" x2="55804" y2="17778"/>
                          <a14:foregroundMark x1="60268" y1="24000" x2="60268" y2="22667"/>
                          <a14:foregroundMark x1="59375" y1="30667" x2="59821" y2="29778"/>
                          <a14:foregroundMark x1="47768" y1="30222" x2="54018" y2="30222"/>
                          <a14:foregroundMark x1="46429" y1="33333" x2="52679" y2="33333"/>
                          <a14:foregroundMark x1="47768" y1="37333" x2="53125" y2="36889"/>
                          <a14:foregroundMark x1="47768" y1="39556" x2="51339" y2="39556"/>
                          <a14:foregroundMark x1="47321" y1="42667" x2="49554" y2="42667"/>
                          <a14:foregroundMark x1="56696" y1="40000" x2="59375" y2="40000"/>
                          <a14:foregroundMark x1="57589" y1="36889" x2="59821" y2="36889"/>
                          <a14:foregroundMark x1="49107" y1="26667" x2="56250" y2="26667"/>
                          <a14:foregroundMark x1="46429" y1="53778" x2="47321" y2="52889"/>
                          <a14:foregroundMark x1="48661" y1="53333" x2="58929" y2="53333"/>
                          <a14:foregroundMark x1="23214" y1="52889" x2="34821" y2="52889"/>
                          <a14:foregroundMark x1="11161" y1="53333" x2="11161" y2="52444"/>
                          <a14:foregroundMark x1="8482" y1="52889" x2="5357" y2="53333"/>
                          <a14:foregroundMark x1="70536" y1="52889" x2="75000" y2="52889"/>
                          <a14:foregroundMark x1="95089" y1="53333" x2="92857" y2="52444"/>
                          <a14:foregroundMark x1="46429" y1="20889" x2="47768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569" y="3605147"/>
              <a:ext cx="678991" cy="682022"/>
            </a:xfrm>
            <a:prstGeom prst="rect">
              <a:avLst/>
            </a:prstGeom>
            <a:noFill/>
          </p:spPr>
        </p:pic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84E60F45-1F25-4A11-9D3C-B8890AC3BA86}"/>
                </a:ext>
              </a:extLst>
            </p:cNvPr>
            <p:cNvSpPr/>
            <p:nvPr/>
          </p:nvSpPr>
          <p:spPr>
            <a:xfrm>
              <a:off x="6164773" y="3550203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7A9F0644-61AE-48FE-819F-A29B875B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9145" y="3643258"/>
              <a:ext cx="495180" cy="4951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B9CB4D6-523A-4E04-A7A3-8BC3EB3428A0}"/>
              </a:ext>
            </a:extLst>
          </p:cNvPr>
          <p:cNvGrpSpPr/>
          <p:nvPr/>
        </p:nvGrpSpPr>
        <p:grpSpPr>
          <a:xfrm>
            <a:off x="4043636" y="3379167"/>
            <a:ext cx="1027300" cy="980181"/>
            <a:chOff x="4043636" y="3379167"/>
            <a:chExt cx="1027300" cy="980181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8C49E553-EF1C-4D6C-A435-737E3AA8BC01}"/>
                </a:ext>
              </a:extLst>
            </p:cNvPr>
            <p:cNvSpPr/>
            <p:nvPr/>
          </p:nvSpPr>
          <p:spPr>
            <a:xfrm>
              <a:off x="4043636" y="3379167"/>
              <a:ext cx="1027300" cy="980181"/>
            </a:xfrm>
            <a:prstGeom prst="roundRect">
              <a:avLst>
                <a:gd name="adj" fmla="val 5006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A18F0B55-85E0-4030-9DFD-F8C461CB91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1" t="24101" r="26869" b="30163"/>
            <a:stretch/>
          </p:blipFill>
          <p:spPr bwMode="auto">
            <a:xfrm>
              <a:off x="4100468" y="3419312"/>
              <a:ext cx="912369" cy="899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A77267D-FE75-4086-8957-A6B79F02FC9A}"/>
              </a:ext>
            </a:extLst>
          </p:cNvPr>
          <p:cNvGrpSpPr/>
          <p:nvPr/>
        </p:nvGrpSpPr>
        <p:grpSpPr>
          <a:xfrm>
            <a:off x="3509591" y="4376497"/>
            <a:ext cx="2363933" cy="477451"/>
            <a:chOff x="3509591" y="4376497"/>
            <a:chExt cx="2363933" cy="47745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5327DB7-331D-420E-8276-68F0D101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09591" y="4493948"/>
              <a:ext cx="2129367" cy="360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32D79A7-4997-4FFD-9BD5-C18526C94B33}"/>
                </a:ext>
              </a:extLst>
            </p:cNvPr>
            <p:cNvSpPr txBox="1"/>
            <p:nvPr/>
          </p:nvSpPr>
          <p:spPr>
            <a:xfrm>
              <a:off x="5589497" y="4376497"/>
              <a:ext cx="2840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b="0" i="0" dirty="0">
                  <a:solidFill>
                    <a:srgbClr val="24292E"/>
                  </a:solidFill>
                  <a:effectLst/>
                  <a:latin typeface="Playfair Display" panose="020B0604020202020204" pitchFamily="2" charset="0"/>
                </a:rPr>
                <a:t>®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5" grpId="0"/>
      <p:bldP spid="360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1271708"/>
            <a:ext cx="494186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O que são?</a:t>
            </a:r>
          </a:p>
          <a:p>
            <a:pPr lvl="1"/>
            <a:r>
              <a:rPr lang="pt-BR" dirty="0"/>
              <a:t>          Máquinas</a:t>
            </a:r>
          </a:p>
          <a:p>
            <a:pPr lvl="5"/>
            <a:r>
              <a:rPr lang="pt-BR" dirty="0"/>
              <a:t>          Diminuição de Filas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Por que Fast-Food?</a:t>
            </a:r>
          </a:p>
          <a:p>
            <a:r>
              <a:rPr lang="pt-BR" b="1" dirty="0"/>
              <a:t>          </a:t>
            </a:r>
            <a:r>
              <a:rPr lang="pt-BR" dirty="0"/>
              <a:t>Alta demanda</a:t>
            </a:r>
          </a:p>
          <a:p>
            <a:r>
              <a:rPr lang="pt-BR" b="1" dirty="0"/>
              <a:t>          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os principais problemas?</a:t>
            </a:r>
          </a:p>
          <a:p>
            <a:r>
              <a:rPr lang="pt-BR" b="1" dirty="0"/>
              <a:t>          </a:t>
            </a:r>
            <a:r>
              <a:rPr lang="pt-BR" dirty="0"/>
              <a:t>Máquinas travando</a:t>
            </a:r>
          </a:p>
          <a:p>
            <a:r>
              <a:rPr lang="pt-BR" b="1" dirty="0"/>
              <a:t>          </a:t>
            </a:r>
            <a:r>
              <a:rPr lang="pt-BR" dirty="0"/>
              <a:t>Aumento de filas</a:t>
            </a:r>
          </a:p>
          <a:p>
            <a:r>
              <a:rPr lang="pt-BR" dirty="0"/>
              <a:t>          Insatisfação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as consequências desses problemas?</a:t>
            </a:r>
          </a:p>
          <a:p>
            <a:r>
              <a:rPr lang="pt-BR" b="1" dirty="0"/>
              <a:t>          </a:t>
            </a:r>
            <a:r>
              <a:rPr lang="pt-BR" dirty="0"/>
              <a:t>Insatisfação</a:t>
            </a:r>
          </a:p>
          <a:p>
            <a:r>
              <a:rPr lang="pt-BR" dirty="0"/>
              <a:t>          Prejuízo financeiro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D9C0980-32BF-444D-9434-18A78A03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Entendimento do problema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F60EA9-5C76-472D-A24A-8B617C0D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0" y="4603738"/>
            <a:ext cx="400565" cy="360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24DF4F-A56D-4BD3-B83A-8356CA7B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53" y="3104706"/>
            <a:ext cx="2052682" cy="131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9F6BBD-A6B8-48E1-AD41-99628AA8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65" y="3104706"/>
            <a:ext cx="2364845" cy="116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DFADAE-B5AE-4B9C-8830-8AA598DA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077" y="1805964"/>
            <a:ext cx="3087845" cy="76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64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TotemSolutions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130157" y="1664412"/>
            <a:ext cx="4941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Funcionalidades para melhor uso, monitoramento e manutenção dos Totens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F60EA9-5C76-472D-A24A-8B617C0D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8C0D93-D3C1-46A7-86C4-D06C0A7F1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2" b="3709"/>
          <a:stretch/>
        </p:blipFill>
        <p:spPr>
          <a:xfrm>
            <a:off x="709016" y="903641"/>
            <a:ext cx="7821797" cy="4207585"/>
          </a:xfrm>
          <a:prstGeom prst="rect">
            <a:avLst/>
          </a:prstGeom>
        </p:spPr>
      </p:pic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DESENHO DE SOLUÇÃO DE SOFTWARE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5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DIAGRAMA DE CLASSES - UML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63FF8B1-20C4-4814-9D3B-138D33CE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1223274"/>
            <a:ext cx="3413125" cy="33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11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1979214" y="348287"/>
            <a:ext cx="5185571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 LÓGICO DO BANCO DE DADOS</a:t>
            </a:r>
            <a:endParaRPr dirty="0"/>
          </a:p>
        </p:txBody>
      </p:sp>
      <p:pic>
        <p:nvPicPr>
          <p:cNvPr id="91" name="Imagem 90" descr="Logotipo&#10;&#10;Descrição gerada automaticamente">
            <a:extLst>
              <a:ext uri="{FF2B5EF4-FFF2-40B4-BE49-F238E27FC236}">
                <a16:creationId xmlns:a16="http://schemas.microsoft.com/office/drawing/2014/main" id="{25285747-DAAA-484E-B0B3-A18BC178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0" y="4603738"/>
            <a:ext cx="400565" cy="360000"/>
          </a:xfrm>
          <a:prstGeom prst="rect">
            <a:avLst/>
          </a:prstGeom>
        </p:spPr>
      </p:pic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6357DE-9E90-42C1-8FC4-D494A831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492" y="1574800"/>
            <a:ext cx="3469387" cy="3028938"/>
          </a:xfrm>
          <a:prstGeom prst="rect">
            <a:avLst/>
          </a:prstGeom>
        </p:spPr>
      </p:pic>
      <p:pic>
        <p:nvPicPr>
          <p:cNvPr id="96" name="Imagem 9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81BD278-F790-4A72-B938-1857FE575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2" r="23331"/>
          <a:stretch/>
        </p:blipFill>
        <p:spPr>
          <a:xfrm>
            <a:off x="5501085" y="1108094"/>
            <a:ext cx="1663700" cy="31980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pic>
        <p:nvPicPr>
          <p:cNvPr id="91" name="Imagem 90" descr="Logotipo&#10;&#10;Descrição gerada automaticamente">
            <a:extLst>
              <a:ext uri="{FF2B5EF4-FFF2-40B4-BE49-F238E27FC236}">
                <a16:creationId xmlns:a16="http://schemas.microsoft.com/office/drawing/2014/main" id="{25285747-DAAA-484E-B0B3-A18BC178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0" y="4603738"/>
            <a:ext cx="400565" cy="360000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A94FA0E-DF87-4EE2-93DA-BD48E5079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2" t="9210"/>
          <a:stretch/>
        </p:blipFill>
        <p:spPr bwMode="auto">
          <a:xfrm>
            <a:off x="2808601" y="970171"/>
            <a:ext cx="3526798" cy="36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5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5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187</Words>
  <Application>Microsoft Office PowerPoint</Application>
  <PresentationFormat>Apresentação na tela (16:9)</PresentationFormat>
  <Paragraphs>65</Paragraphs>
  <Slides>20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0" baseType="lpstr">
      <vt:lpstr>Arial</vt:lpstr>
      <vt:lpstr>Playfair Display</vt:lpstr>
      <vt:lpstr>Verdana</vt:lpstr>
      <vt:lpstr>Proxima Nova</vt:lpstr>
      <vt:lpstr>Barlow Semi Condensed</vt:lpstr>
      <vt:lpstr>Fjalla One</vt:lpstr>
      <vt:lpstr>Barlow Semi Condensed Medium</vt:lpstr>
      <vt:lpstr>Roboto Condensed Light</vt:lpstr>
      <vt:lpstr>Barlow Semi Condensed Light</vt:lpstr>
      <vt:lpstr>Technology Consulting by Slidesgo</vt:lpstr>
      <vt:lpstr>InfoSystems</vt:lpstr>
      <vt:lpstr>NOSSA EQUIPE</vt:lpstr>
      <vt:lpstr>Apresentação do PowerPoint</vt:lpstr>
      <vt:lpstr>Entendimento do problema</vt:lpstr>
      <vt:lpstr>TotemSolutions</vt:lpstr>
      <vt:lpstr>Apresentação do PowerPoint</vt:lpstr>
      <vt:lpstr>Apresentação do PowerPoint</vt:lpstr>
      <vt:lpstr>MODELO LÓGICO DO BANCO DE DADOS</vt:lpstr>
      <vt:lpstr>SITE INSTITUCIONAL</vt:lpstr>
      <vt:lpstr>Apresentação do PowerPoint</vt:lpstr>
      <vt:lpstr>Apresentação do PowerPoint</vt:lpstr>
      <vt:lpstr>DEEP DIVE</vt:lpstr>
      <vt:lpstr>DEEP DIVE</vt:lpstr>
      <vt:lpstr>INOVAÇÃO</vt:lpstr>
      <vt:lpstr>INTEGRAÇÃO COM SLACK</vt:lpstr>
      <vt:lpstr>MAQUINA VIRTUAL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dc:creator>yguil</dc:creator>
  <cp:lastModifiedBy>Guilherme Almeida</cp:lastModifiedBy>
  <cp:revision>35</cp:revision>
  <dcterms:modified xsi:type="dcterms:W3CDTF">2021-12-01T15:55:15Z</dcterms:modified>
</cp:coreProperties>
</file>